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2"/>
    <p:sldMasterId id="2147483652" r:id="rId3"/>
  </p:sldMasterIdLst>
  <p:notesMasterIdLst>
    <p:notesMasterId r:id="rId22"/>
  </p:notesMasterIdLst>
  <p:sldIdLst>
    <p:sldId id="256" r:id="rId4"/>
    <p:sldId id="257" r:id="rId5"/>
    <p:sldId id="258" r:id="rId6"/>
    <p:sldId id="259" r:id="rId7"/>
    <p:sldId id="278" r:id="rId8"/>
    <p:sldId id="282" r:id="rId9"/>
    <p:sldId id="297" r:id="rId10"/>
    <p:sldId id="279" r:id="rId11"/>
    <p:sldId id="283" r:id="rId12"/>
    <p:sldId id="293" r:id="rId13"/>
    <p:sldId id="294" r:id="rId14"/>
    <p:sldId id="291" r:id="rId15"/>
    <p:sldId id="292" r:id="rId16"/>
    <p:sldId id="295" r:id="rId17"/>
    <p:sldId id="296" r:id="rId18"/>
    <p:sldId id="280" r:id="rId19"/>
    <p:sldId id="285" r:id="rId20"/>
    <p:sldId id="281" r:id="rId21"/>
  </p:sldIdLst>
  <p:sldSz cx="12192000" cy="6858000"/>
  <p:notesSz cx="6858000" cy="9144000"/>
  <p:embeddedFontLst>
    <p:embeddedFont>
      <p:font typeface="Cambria Math" panose="02040503050406030204" pitchFamily="18" charset="0"/>
      <p:regular r:id="rId23"/>
    </p:embeddedFont>
    <p:embeddedFont>
      <p:font typeface="等线" panose="02010600030101010101" pitchFamily="2"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3A0"/>
    <a:srgbClr val="FBDEB6"/>
    <a:srgbClr val="C8ECE3"/>
    <a:srgbClr val="D7F1EB"/>
    <a:srgbClr val="348899"/>
    <a:srgbClr val="F6B55E"/>
    <a:srgbClr val="F4A338"/>
    <a:srgbClr val="9ED3DE"/>
    <a:srgbClr val="76C1D0"/>
    <a:srgbClr val="F8C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4094" autoAdjust="0"/>
  </p:normalViewPr>
  <p:slideViewPr>
    <p:cSldViewPr snapToGrid="0">
      <p:cViewPr varScale="1">
        <p:scale>
          <a:sx n="78" d="100"/>
          <a:sy n="78" d="100"/>
        </p:scale>
        <p:origin x="12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A7DE4-E249-49FD-83D9-235F8D5F7E42}" type="datetimeFigureOut">
              <a:rPr lang="zh-CN" altLang="en-US" smtClean="0"/>
              <a:t>2021/10/24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1C672-A9ED-4A9A-A202-E6F145C554D3}" type="slidenum">
              <a:rPr lang="zh-CN" altLang="en-US" smtClean="0"/>
              <a:t>‹#›</a:t>
            </a:fld>
            <a:endParaRPr lang="zh-CN" altLang="en-US"/>
          </a:p>
        </p:txBody>
      </p:sp>
    </p:spTree>
    <p:extLst>
      <p:ext uri="{BB962C8B-B14F-4D97-AF65-F5344CB8AC3E}">
        <p14:creationId xmlns:p14="http://schemas.microsoft.com/office/powerpoint/2010/main" val="2389544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a:t>
            </a:fld>
            <a:endParaRPr lang="zh-CN" altLang="en-US"/>
          </a:p>
        </p:txBody>
      </p:sp>
    </p:spTree>
    <p:extLst>
      <p:ext uri="{BB962C8B-B14F-4D97-AF65-F5344CB8AC3E}">
        <p14:creationId xmlns:p14="http://schemas.microsoft.com/office/powerpoint/2010/main" val="1745843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10</a:t>
            </a:fld>
            <a:endParaRPr lang="zh-CN" altLang="en-US"/>
          </a:p>
        </p:txBody>
      </p:sp>
    </p:spTree>
    <p:extLst>
      <p:ext uri="{BB962C8B-B14F-4D97-AF65-F5344CB8AC3E}">
        <p14:creationId xmlns:p14="http://schemas.microsoft.com/office/powerpoint/2010/main" val="365576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Pt</a:t>
            </a:r>
            <a:r>
              <a:rPr lang="zh-CN" altLang="en-US" dirty="0"/>
              <a:t>和</a:t>
            </a:r>
            <a:r>
              <a:rPr lang="en-US" altLang="zh-CN" dirty="0"/>
              <a:t>pa</a:t>
            </a:r>
            <a:r>
              <a:rPr lang="zh-CN" altLang="en-US" dirty="0"/>
              <a:t>分别为文本上下文词汇和方面词在句子中的位置，若方面词由多个词汇组成，则记为一个。</a:t>
            </a:r>
            <a:r>
              <a:rPr lang="en-US" altLang="zh-CN" dirty="0"/>
              <a:t>L</a:t>
            </a:r>
            <a:r>
              <a:rPr lang="zh-CN" altLang="en-US" dirty="0"/>
              <a:t>指文本评论词汇长度。减</a:t>
            </a:r>
            <a:r>
              <a:rPr lang="en-US" altLang="zh-CN" dirty="0"/>
              <a:t>1</a:t>
            </a:r>
            <a:r>
              <a:rPr lang="zh-CN" altLang="en-US" dirty="0"/>
              <a:t>是为了防止位置权重出现零的情况。</a:t>
            </a:r>
          </a:p>
        </p:txBody>
      </p:sp>
      <p:sp>
        <p:nvSpPr>
          <p:cNvPr id="4" name="灯片编号占位符 3"/>
          <p:cNvSpPr>
            <a:spLocks noGrp="1"/>
          </p:cNvSpPr>
          <p:nvPr>
            <p:ph type="sldNum" sz="quarter" idx="5"/>
          </p:nvPr>
        </p:nvSpPr>
        <p:spPr/>
        <p:txBody>
          <a:bodyPr/>
          <a:lstStyle/>
          <a:p>
            <a:fld id="{4DB1C672-A9ED-4A9A-A202-E6F145C554D3}" type="slidenum">
              <a:rPr lang="zh-CN" altLang="en-US" smtClean="0"/>
              <a:t>11</a:t>
            </a:fld>
            <a:endParaRPr lang="zh-CN" altLang="en-US"/>
          </a:p>
        </p:txBody>
      </p:sp>
    </p:spTree>
    <p:extLst>
      <p:ext uri="{BB962C8B-B14F-4D97-AF65-F5344CB8AC3E}">
        <p14:creationId xmlns:p14="http://schemas.microsoft.com/office/powerpoint/2010/main" val="4248464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12</a:t>
            </a:fld>
            <a:endParaRPr lang="zh-CN" altLang="en-US"/>
          </a:p>
        </p:txBody>
      </p:sp>
    </p:spTree>
    <p:extLst>
      <p:ext uri="{BB962C8B-B14F-4D97-AF65-F5344CB8AC3E}">
        <p14:creationId xmlns:p14="http://schemas.microsoft.com/office/powerpoint/2010/main" val="198051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spacy</a:t>
            </a:r>
            <a:r>
              <a:rPr lang="zh-CN" altLang="en-US" dirty="0"/>
              <a:t>进行分词，并对句子进行句法依存分析</a:t>
            </a:r>
            <a:endParaRPr lang="en-US" altLang="zh-CN" dirty="0"/>
          </a:p>
          <a:p>
            <a:r>
              <a:rPr lang="zh-CN" altLang="en-US" dirty="0"/>
              <a:t>本文将图卷积神经网络应用于解决方面级情感分析任务中</a:t>
            </a:r>
            <a:r>
              <a:rPr lang="en-US" altLang="zh-CN" dirty="0"/>
              <a:t>,</a:t>
            </a:r>
            <a:r>
              <a:rPr lang="zh-CN" altLang="en-US" dirty="0"/>
              <a:t>充分利用依存句法分析树</a:t>
            </a:r>
            <a:r>
              <a:rPr lang="en-US" altLang="zh-CN" dirty="0"/>
              <a:t>,</a:t>
            </a:r>
            <a:r>
              <a:rPr lang="zh-CN" altLang="en-US" dirty="0"/>
              <a:t>让模型具备句法感知的能力。 </a:t>
            </a:r>
            <a:endParaRPr lang="en-US" altLang="zh-CN" dirty="0"/>
          </a:p>
          <a:p>
            <a:r>
              <a:rPr lang="zh-CN" altLang="en-US" dirty="0"/>
              <a:t>图卷积，就是他们傅里叶变换频域对应相乘，再通过傅里叶逆变换回去。</a:t>
            </a:r>
          </a:p>
        </p:txBody>
      </p:sp>
      <p:sp>
        <p:nvSpPr>
          <p:cNvPr id="4" name="灯片编号占位符 3"/>
          <p:cNvSpPr>
            <a:spLocks noGrp="1"/>
          </p:cNvSpPr>
          <p:nvPr>
            <p:ph type="sldNum" sz="quarter" idx="5"/>
          </p:nvPr>
        </p:nvSpPr>
        <p:spPr/>
        <p:txBody>
          <a:bodyPr/>
          <a:lstStyle/>
          <a:p>
            <a:fld id="{4DB1C672-A9ED-4A9A-A202-E6F145C554D3}" type="slidenum">
              <a:rPr lang="zh-CN" altLang="en-US" smtClean="0"/>
              <a:t>13</a:t>
            </a:fld>
            <a:endParaRPr lang="zh-CN" altLang="en-US"/>
          </a:p>
        </p:txBody>
      </p:sp>
    </p:spTree>
    <p:extLst>
      <p:ext uri="{BB962C8B-B14F-4D97-AF65-F5344CB8AC3E}">
        <p14:creationId xmlns:p14="http://schemas.microsoft.com/office/powerpoint/2010/main" val="218696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14</a:t>
            </a:fld>
            <a:endParaRPr lang="zh-CN" altLang="en-US"/>
          </a:p>
        </p:txBody>
      </p:sp>
    </p:spTree>
    <p:extLst>
      <p:ext uri="{BB962C8B-B14F-4D97-AF65-F5344CB8AC3E}">
        <p14:creationId xmlns:p14="http://schemas.microsoft.com/office/powerpoint/2010/main" val="380122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B1C672-A9ED-4A9A-A202-E6F145C554D3}" type="slidenum">
              <a:rPr lang="zh-CN" altLang="en-US" smtClean="0"/>
              <a:t>15</a:t>
            </a:fld>
            <a:endParaRPr lang="zh-CN" altLang="en-US"/>
          </a:p>
        </p:txBody>
      </p:sp>
    </p:spTree>
    <p:extLst>
      <p:ext uri="{BB962C8B-B14F-4D97-AF65-F5344CB8AC3E}">
        <p14:creationId xmlns:p14="http://schemas.microsoft.com/office/powerpoint/2010/main" val="136542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16</a:t>
            </a:fld>
            <a:endParaRPr lang="zh-CN" altLang="en-US"/>
          </a:p>
        </p:txBody>
      </p:sp>
    </p:spTree>
    <p:extLst>
      <p:ext uri="{BB962C8B-B14F-4D97-AF65-F5344CB8AC3E}">
        <p14:creationId xmlns:p14="http://schemas.microsoft.com/office/powerpoint/2010/main" val="735099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17</a:t>
            </a:fld>
            <a:endParaRPr lang="zh-CN" altLang="en-US"/>
          </a:p>
        </p:txBody>
      </p:sp>
    </p:spTree>
    <p:extLst>
      <p:ext uri="{BB962C8B-B14F-4D97-AF65-F5344CB8AC3E}">
        <p14:creationId xmlns:p14="http://schemas.microsoft.com/office/powerpoint/2010/main" val="157738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18</a:t>
            </a:fld>
            <a:endParaRPr lang="zh-CN" altLang="en-US"/>
          </a:p>
        </p:txBody>
      </p:sp>
    </p:spTree>
    <p:extLst>
      <p:ext uri="{BB962C8B-B14F-4D97-AF65-F5344CB8AC3E}">
        <p14:creationId xmlns:p14="http://schemas.microsoft.com/office/powerpoint/2010/main" val="356956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2</a:t>
            </a:fld>
            <a:endParaRPr lang="zh-CN" altLang="en-US"/>
          </a:p>
        </p:txBody>
      </p:sp>
    </p:spTree>
    <p:extLst>
      <p:ext uri="{BB962C8B-B14F-4D97-AF65-F5344CB8AC3E}">
        <p14:creationId xmlns:p14="http://schemas.microsoft.com/office/powerpoint/2010/main" val="416613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3</a:t>
            </a:fld>
            <a:endParaRPr lang="zh-CN" altLang="en-US"/>
          </a:p>
        </p:txBody>
      </p:sp>
    </p:spTree>
    <p:extLst>
      <p:ext uri="{BB962C8B-B14F-4D97-AF65-F5344CB8AC3E}">
        <p14:creationId xmlns:p14="http://schemas.microsoft.com/office/powerpoint/2010/main" val="39454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B1C672-A9ED-4A9A-A202-E6F145C554D3}" type="slidenum">
              <a:rPr lang="zh-CN" altLang="en-US" smtClean="0"/>
              <a:t>4</a:t>
            </a:fld>
            <a:endParaRPr lang="zh-CN" altLang="en-US"/>
          </a:p>
        </p:txBody>
      </p:sp>
    </p:spTree>
    <p:extLst>
      <p:ext uri="{BB962C8B-B14F-4D97-AF65-F5344CB8AC3E}">
        <p14:creationId xmlns:p14="http://schemas.microsoft.com/office/powerpoint/2010/main" val="203559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5</a:t>
            </a:fld>
            <a:endParaRPr lang="zh-CN" altLang="en-US"/>
          </a:p>
        </p:txBody>
      </p:sp>
    </p:spTree>
    <p:extLst>
      <p:ext uri="{BB962C8B-B14F-4D97-AF65-F5344CB8AC3E}">
        <p14:creationId xmlns:p14="http://schemas.microsoft.com/office/powerpoint/2010/main" val="362616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Vt:</a:t>
            </a:r>
            <a:r>
              <a:rPr lang="zh-CN" altLang="en-US" dirty="0"/>
              <a:t>词向量  </a:t>
            </a:r>
            <a:r>
              <a:rPr lang="en-US" altLang="zh-CN" dirty="0"/>
              <a:t>pos(</a:t>
            </a:r>
            <a:r>
              <a:rPr lang="en-US" altLang="zh-CN" dirty="0" err="1"/>
              <a:t>wt</a:t>
            </a:r>
            <a:r>
              <a:rPr lang="en-US" altLang="zh-CN" dirty="0"/>
              <a:t>):</a:t>
            </a:r>
            <a:r>
              <a:rPr lang="zh-CN" altLang="en-US" dirty="0"/>
              <a:t>词性向量    </a:t>
            </a:r>
            <a:r>
              <a:rPr lang="en-US" altLang="zh-CN" dirty="0"/>
              <a:t>aw:</a:t>
            </a:r>
            <a:r>
              <a:rPr lang="zh-CN" altLang="en-US" dirty="0"/>
              <a:t>方面词向量</a:t>
            </a:r>
          </a:p>
        </p:txBody>
      </p:sp>
      <p:sp>
        <p:nvSpPr>
          <p:cNvPr id="4" name="灯片编号占位符 3"/>
          <p:cNvSpPr>
            <a:spLocks noGrp="1"/>
          </p:cNvSpPr>
          <p:nvPr>
            <p:ph type="sldNum" sz="quarter" idx="5"/>
          </p:nvPr>
        </p:nvSpPr>
        <p:spPr/>
        <p:txBody>
          <a:bodyPr/>
          <a:lstStyle/>
          <a:p>
            <a:fld id="{4DB1C672-A9ED-4A9A-A202-E6F145C554D3}" type="slidenum">
              <a:rPr lang="zh-CN" altLang="en-US" smtClean="0"/>
              <a:t>6</a:t>
            </a:fld>
            <a:endParaRPr lang="zh-CN" altLang="en-US"/>
          </a:p>
        </p:txBody>
      </p:sp>
    </p:spTree>
    <p:extLst>
      <p:ext uri="{BB962C8B-B14F-4D97-AF65-F5344CB8AC3E}">
        <p14:creationId xmlns:p14="http://schemas.microsoft.com/office/powerpoint/2010/main" val="373066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B1C672-A9ED-4A9A-A202-E6F145C554D3}" type="slidenum">
              <a:rPr lang="zh-CN" altLang="en-US" smtClean="0"/>
              <a:t>7</a:t>
            </a:fld>
            <a:endParaRPr lang="zh-CN" altLang="en-US"/>
          </a:p>
        </p:txBody>
      </p:sp>
    </p:spTree>
    <p:extLst>
      <p:ext uri="{BB962C8B-B14F-4D97-AF65-F5344CB8AC3E}">
        <p14:creationId xmlns:p14="http://schemas.microsoft.com/office/powerpoint/2010/main" val="2810484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8</a:t>
            </a:fld>
            <a:endParaRPr lang="zh-CN" altLang="en-US"/>
          </a:p>
        </p:txBody>
      </p:sp>
    </p:spTree>
    <p:extLst>
      <p:ext uri="{BB962C8B-B14F-4D97-AF65-F5344CB8AC3E}">
        <p14:creationId xmlns:p14="http://schemas.microsoft.com/office/powerpoint/2010/main" val="301612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门控循环单元</a:t>
            </a:r>
            <a:r>
              <a:rPr lang="en-US" altLang="zh-CN" dirty="0"/>
              <a:t> (Gate Recurrent </a:t>
            </a:r>
            <a:r>
              <a:rPr lang="en-US" altLang="zh-CN" dirty="0" err="1"/>
              <a:t>Unit,GRU</a:t>
            </a:r>
            <a:r>
              <a:rPr lang="en-US" altLang="zh-CN" dirty="0"/>
              <a:t>)</a:t>
            </a:r>
            <a:r>
              <a:rPr lang="zh-CN" altLang="en-US" dirty="0"/>
              <a:t>是一种循环神经网络</a:t>
            </a:r>
            <a:r>
              <a:rPr lang="en-US" altLang="zh-CN" dirty="0"/>
              <a:t>,</a:t>
            </a:r>
            <a:r>
              <a:rPr lang="zh-CN" altLang="en-US" dirty="0"/>
              <a:t>门控机制能避免 </a:t>
            </a:r>
            <a:r>
              <a:rPr lang="en-US" altLang="zh-CN" dirty="0"/>
              <a:t>RNN </a:t>
            </a:r>
            <a:r>
              <a:rPr lang="zh-CN" altLang="en-US" dirty="0"/>
              <a:t>梯度消失问题</a:t>
            </a:r>
            <a:r>
              <a:rPr lang="en-US" altLang="zh-CN" dirty="0"/>
              <a:t>,</a:t>
            </a:r>
            <a:r>
              <a:rPr lang="zh-CN" altLang="en-US" dirty="0"/>
              <a:t>而且比 </a:t>
            </a:r>
            <a:r>
              <a:rPr lang="en-US" altLang="zh-CN" dirty="0"/>
              <a:t>LSTM </a:t>
            </a:r>
            <a:r>
              <a:rPr lang="zh-CN" altLang="en-US" dirty="0"/>
              <a:t>拥有更少的参数量</a:t>
            </a:r>
            <a:r>
              <a:rPr lang="en-US" altLang="zh-CN" dirty="0"/>
              <a:t>,</a:t>
            </a:r>
            <a:r>
              <a:rPr lang="zh-CN" altLang="en-US" dirty="0"/>
              <a:t>所以训练模型的速度更快。利用的是双向</a:t>
            </a:r>
            <a:r>
              <a:rPr lang="en-US" altLang="zh-CN" dirty="0"/>
              <a:t>GRU</a:t>
            </a:r>
            <a:r>
              <a:rPr lang="zh-CN" altLang="en-US" dirty="0"/>
              <a:t>，最后输出就是双向输出之和。</a:t>
            </a:r>
          </a:p>
        </p:txBody>
      </p:sp>
      <p:sp>
        <p:nvSpPr>
          <p:cNvPr id="4" name="灯片编号占位符 3"/>
          <p:cNvSpPr>
            <a:spLocks noGrp="1"/>
          </p:cNvSpPr>
          <p:nvPr>
            <p:ph type="sldNum" sz="quarter" idx="5"/>
          </p:nvPr>
        </p:nvSpPr>
        <p:spPr/>
        <p:txBody>
          <a:bodyPr/>
          <a:lstStyle/>
          <a:p>
            <a:fld id="{4DB1C672-A9ED-4A9A-A202-E6F145C554D3}" type="slidenum">
              <a:rPr lang="zh-CN" altLang="en-US" smtClean="0"/>
              <a:t>9</a:t>
            </a:fld>
            <a:endParaRPr lang="zh-CN" altLang="en-US"/>
          </a:p>
        </p:txBody>
      </p:sp>
    </p:spTree>
    <p:extLst>
      <p:ext uri="{BB962C8B-B14F-4D97-AF65-F5344CB8AC3E}">
        <p14:creationId xmlns:p14="http://schemas.microsoft.com/office/powerpoint/2010/main" val="199557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925456"/>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3.xml"/><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4.xml"/><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3" cstate="screen">
              <a:extLst>
                <a:ext uri="{BEBA8EAE-BF5A-486C-A8C5-ECC9F3942E4B}">
                  <a14:imgProps xmlns:a14="http://schemas.microsoft.com/office/drawing/2010/main">
                    <a14:imgLayer r:embed="rId4">
                      <a14:imgEffect>
                        <a14:saturation sat="2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3" cstate="screen">
              <a:extLst>
                <a:ext uri="{BEBA8EAE-BF5A-486C-A8C5-ECC9F3942E4B}">
                  <a14:imgProps xmlns:a14="http://schemas.microsoft.com/office/drawing/2010/main">
                    <a14:imgLayer r:embed="rId4">
                      <a14:imgEffect>
                        <a14:saturation sat="0"/>
                      </a14:imgEffect>
                    </a14:imgLayer>
                  </a14:imgProps>
                </a:ext>
              </a:extLst>
            </a:blip>
            <a:srcRect/>
            <a:stretch>
              <a:fillRect t="-9102" b="-91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0"/>
            <a:ext cx="12192000" cy="6858000"/>
          </a:xfrm>
          <a:prstGeom prst="rect">
            <a:avLst/>
          </a:prstGeom>
          <a:solidFill>
            <a:srgbClr val="F6FCFB">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27"/>
          <p:cNvSpPr>
            <a:spLocks noChangeArrowheads="1"/>
          </p:cNvSpPr>
          <p:nvPr/>
        </p:nvSpPr>
        <p:spPr bwMode="auto">
          <a:xfrm>
            <a:off x="1773238" y="-906463"/>
            <a:ext cx="8637587" cy="8637588"/>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2" name="椭圆 26"/>
          <p:cNvSpPr>
            <a:spLocks noChangeArrowheads="1"/>
          </p:cNvSpPr>
          <p:nvPr/>
        </p:nvSpPr>
        <p:spPr bwMode="auto">
          <a:xfrm>
            <a:off x="2676525" y="0"/>
            <a:ext cx="6837363" cy="683736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3" name="椭圆 25"/>
          <p:cNvSpPr>
            <a:spLocks noChangeArrowheads="1"/>
          </p:cNvSpPr>
          <p:nvPr/>
        </p:nvSpPr>
        <p:spPr bwMode="auto">
          <a:xfrm>
            <a:off x="2946400" y="298450"/>
            <a:ext cx="6311900" cy="631031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4" name="椭圆 1"/>
          <p:cNvSpPr>
            <a:spLocks noChangeArrowheads="1"/>
          </p:cNvSpPr>
          <p:nvPr/>
        </p:nvSpPr>
        <p:spPr bwMode="auto">
          <a:xfrm>
            <a:off x="3221038" y="590550"/>
            <a:ext cx="5726112" cy="5726113"/>
          </a:xfrm>
          <a:prstGeom prst="ellipse">
            <a:avLst/>
          </a:prstGeom>
          <a:solidFill>
            <a:srgbClr val="348899">
              <a:alpha val="39000"/>
            </a:srgbClr>
          </a:solidFill>
          <a:ln>
            <a:noFill/>
          </a:ln>
        </p:spPr>
        <p:txBody>
          <a:bodyPr anchor="ctr"/>
          <a:lstStyle/>
          <a:p>
            <a:pPr algn="ctr"/>
            <a:endParaRPr lang="zh-CN" altLang="zh-CN">
              <a:solidFill>
                <a:schemeClr val="accent2">
                  <a:lumMod val="60000"/>
                  <a:lumOff val="40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5" name="椭圆 10"/>
          <p:cNvSpPr>
            <a:spLocks noChangeArrowheads="1"/>
          </p:cNvSpPr>
          <p:nvPr/>
        </p:nvSpPr>
        <p:spPr bwMode="auto">
          <a:xfrm>
            <a:off x="3360738" y="730250"/>
            <a:ext cx="5446712" cy="5446713"/>
          </a:xfrm>
          <a:prstGeom prst="ellipse">
            <a:avLst/>
          </a:prstGeom>
          <a:noFill/>
          <a:ln w="38100">
            <a:solidFill>
              <a:schemeClr val="bg1">
                <a:alpha val="66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5" name="图片 24"/>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306970" y="1886458"/>
            <a:ext cx="874068" cy="835608"/>
          </a:xfrm>
          <a:prstGeom prst="rect">
            <a:avLst/>
          </a:prstGeom>
        </p:spPr>
      </p:pic>
      <p:pic>
        <p:nvPicPr>
          <p:cNvPr id="29" name="图片 28"/>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8142932" y="1886458"/>
            <a:ext cx="874068" cy="835608"/>
          </a:xfrm>
          <a:prstGeom prst="rect">
            <a:avLst/>
          </a:prstGeom>
        </p:spPr>
      </p:pic>
      <p:grpSp>
        <p:nvGrpSpPr>
          <p:cNvPr id="2" name="组合 1"/>
          <p:cNvGrpSpPr/>
          <p:nvPr/>
        </p:nvGrpSpPr>
        <p:grpSpPr>
          <a:xfrm>
            <a:off x="3893477" y="2950666"/>
            <a:ext cx="4801314" cy="2615645"/>
            <a:chOff x="3893477" y="2950666"/>
            <a:chExt cx="4801314" cy="2615645"/>
          </a:xfrm>
        </p:grpSpPr>
        <p:sp>
          <p:nvSpPr>
            <p:cNvPr id="23" name="矩形 22"/>
            <p:cNvSpPr/>
            <p:nvPr/>
          </p:nvSpPr>
          <p:spPr>
            <a:xfrm>
              <a:off x="3893477" y="2950666"/>
              <a:ext cx="4801314" cy="132343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基于图卷积记忆网的</a:t>
              </a:r>
              <a:endParaRPr lang="en-US" altLang="zh-CN"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方面级情感分析</a:t>
              </a:r>
              <a:endParaRPr lang="en-US" altLang="zh-CN"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31" name="文本框 30"/>
            <p:cNvSpPr txBox="1"/>
            <p:nvPr/>
          </p:nvSpPr>
          <p:spPr>
            <a:xfrm>
              <a:off x="5266709" y="4767749"/>
              <a:ext cx="1771454" cy="337185"/>
            </a:xfrm>
            <a:prstGeom prst="rect">
              <a:avLst/>
            </a:prstGeom>
            <a:noFill/>
          </p:spPr>
          <p:txBody>
            <a:bodyPr wrap="square" rtlCol="0">
              <a:spAutoFit/>
            </a:bodyPr>
            <a:lstStyle/>
            <a:p>
              <a:pPr algn="dist"/>
              <a:r>
                <a:rPr lang="zh-CN" altLang="en-US"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rPr>
                <a:t>汇报人：  张文豪</a:t>
              </a:r>
              <a:endParaRPr lang="en-US" altLang="zh-CN"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32" name="文本框 31"/>
            <p:cNvSpPr txBox="1"/>
            <p:nvPr/>
          </p:nvSpPr>
          <p:spPr>
            <a:xfrm>
              <a:off x="5266709" y="5229126"/>
              <a:ext cx="1771454" cy="337185"/>
            </a:xfrm>
            <a:prstGeom prst="rect">
              <a:avLst/>
            </a:prstGeom>
            <a:noFill/>
          </p:spPr>
          <p:txBody>
            <a:bodyPr wrap="square" rtlCol="0">
              <a:spAutoFit/>
            </a:bodyPr>
            <a:lstStyle/>
            <a:p>
              <a:pPr algn="dist"/>
              <a:r>
                <a:rPr lang="zh-CN" altLang="en-US"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rPr>
                <a:t>导师：   廖列法</a:t>
              </a:r>
              <a:endParaRPr lang="en-US" altLang="zh-CN"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04</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TWO</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7" name="矩形 16"/>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位置记忆层</a:t>
            </a:r>
          </a:p>
        </p:txBody>
      </p:sp>
    </p:spTree>
    <p:extLst>
      <p:ext uri="{BB962C8B-B14F-4D97-AF65-F5344CB8AC3E}">
        <p14:creationId xmlns:p14="http://schemas.microsoft.com/office/powerpoint/2010/main" val="23290211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99272" y="1250715"/>
            <a:ext cx="8653399" cy="1021433"/>
          </a:xfrm>
          <a:prstGeom prst="rect">
            <a:avLst/>
          </a:prstGeom>
        </p:spPr>
        <p:txBody>
          <a:bodyPr wrap="square">
            <a:spAutoFit/>
          </a:bodyPr>
          <a:lstStyle/>
          <a:p>
            <a:pPr>
              <a:lnSpc>
                <a:spcPct val="130000"/>
              </a:lnSpc>
            </a:pPr>
            <a:r>
              <a:rPr lang="zh-CN" altLang="en-US" sz="1600" dirty="0"/>
              <a:t>       在方面级情感分类任务中，利用方面词与上下文词汇的相对位置息可以有效地辅助模型判断。因为评价方面词的情感词一般存在于方面词周围，所以方面词附近的词汇理应具备更高的重要性。计算词汇相对位置权重的公式如下：</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 name="图片 1">
            <a:extLst>
              <a:ext uri="{FF2B5EF4-FFF2-40B4-BE49-F238E27FC236}">
                <a16:creationId xmlns:a16="http://schemas.microsoft.com/office/drawing/2014/main" id="{384E77D8-1EDB-4631-ADCB-941C7D868687}"/>
              </a:ext>
            </a:extLst>
          </p:cNvPr>
          <p:cNvPicPr>
            <a:picLocks noChangeAspect="1"/>
          </p:cNvPicPr>
          <p:nvPr/>
        </p:nvPicPr>
        <p:blipFill>
          <a:blip r:embed="rId3"/>
          <a:stretch>
            <a:fillRect/>
          </a:stretch>
        </p:blipFill>
        <p:spPr>
          <a:xfrm>
            <a:off x="4638360" y="2870944"/>
            <a:ext cx="2915279" cy="720521"/>
          </a:xfrm>
          <a:prstGeom prst="rect">
            <a:avLst/>
          </a:prstGeom>
        </p:spPr>
      </p:pic>
      <p:pic>
        <p:nvPicPr>
          <p:cNvPr id="4" name="图片 3">
            <a:extLst>
              <a:ext uri="{FF2B5EF4-FFF2-40B4-BE49-F238E27FC236}">
                <a16:creationId xmlns:a16="http://schemas.microsoft.com/office/drawing/2014/main" id="{C5858246-84A4-4B00-851C-85BD2D73D81F}"/>
              </a:ext>
            </a:extLst>
          </p:cNvPr>
          <p:cNvPicPr>
            <a:picLocks noChangeAspect="1"/>
          </p:cNvPicPr>
          <p:nvPr/>
        </p:nvPicPr>
        <p:blipFill>
          <a:blip r:embed="rId4"/>
          <a:stretch>
            <a:fillRect/>
          </a:stretch>
        </p:blipFill>
        <p:spPr>
          <a:xfrm>
            <a:off x="5224885" y="4886764"/>
            <a:ext cx="1742228" cy="720521"/>
          </a:xfrm>
          <a:prstGeom prst="rect">
            <a:avLst/>
          </a:prstGeom>
        </p:spPr>
      </p:pic>
      <p:sp>
        <p:nvSpPr>
          <p:cNvPr id="5" name="矩形 4">
            <a:extLst>
              <a:ext uri="{FF2B5EF4-FFF2-40B4-BE49-F238E27FC236}">
                <a16:creationId xmlns:a16="http://schemas.microsoft.com/office/drawing/2014/main" id="{CAC26DC7-8EC0-426F-8E88-A95EF6DB187D}"/>
              </a:ext>
            </a:extLst>
          </p:cNvPr>
          <p:cNvSpPr/>
          <p:nvPr/>
        </p:nvSpPr>
        <p:spPr>
          <a:xfrm>
            <a:off x="2138169" y="4190261"/>
            <a:ext cx="4176133" cy="381258"/>
          </a:xfrm>
          <a:prstGeom prst="rect">
            <a:avLst/>
          </a:prstGeom>
        </p:spPr>
        <p:txBody>
          <a:bodyPr wrap="square">
            <a:spAutoFit/>
          </a:bodyPr>
          <a:lstStyle/>
          <a:p>
            <a:pPr>
              <a:lnSpc>
                <a:spcPct val="130000"/>
              </a:lnSpc>
            </a:pPr>
            <a:r>
              <a:rPr lang="zh-CN" altLang="en-US" sz="1600" dirty="0"/>
              <a:t>       位置记忆层的公式如下：</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extLst>
      <p:ext uri="{BB962C8B-B14F-4D97-AF65-F5344CB8AC3E}">
        <p14:creationId xmlns:p14="http://schemas.microsoft.com/office/powerpoint/2010/main" val="28539293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05</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THERE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0" name="矩形 19"/>
          <p:cNvSpPr/>
          <p:nvPr/>
        </p:nvSpPr>
        <p:spPr>
          <a:xfrm>
            <a:off x="5736875" y="2777201"/>
            <a:ext cx="4826349" cy="923330"/>
          </a:xfrm>
          <a:prstGeom prst="rect">
            <a:avLst/>
          </a:prstGeom>
        </p:spPr>
        <p:txBody>
          <a:bodyPr wrap="square">
            <a:spAutoFit/>
          </a:bodyPr>
          <a:lstStyle/>
          <a:p>
            <a:pPr algn="dist"/>
            <a:r>
              <a:rPr lang="en-US" altLang="zh-CN"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GCN</a:t>
            </a:r>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层</a:t>
            </a:r>
          </a:p>
        </p:txBody>
      </p:sp>
    </p:spTree>
    <p:extLst>
      <p:ext uri="{BB962C8B-B14F-4D97-AF65-F5344CB8AC3E}">
        <p14:creationId xmlns:p14="http://schemas.microsoft.com/office/powerpoint/2010/main" val="88409134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3455BE-0CFA-4FD1-85F0-0A48FF3025B4}"/>
              </a:ext>
            </a:extLst>
          </p:cNvPr>
          <p:cNvPicPr>
            <a:picLocks noChangeAspect="1"/>
          </p:cNvPicPr>
          <p:nvPr/>
        </p:nvPicPr>
        <p:blipFill>
          <a:blip r:embed="rId3"/>
          <a:stretch>
            <a:fillRect/>
          </a:stretch>
        </p:blipFill>
        <p:spPr>
          <a:xfrm>
            <a:off x="5601729" y="823952"/>
            <a:ext cx="5605849" cy="1330856"/>
          </a:xfrm>
          <a:prstGeom prst="rect">
            <a:avLst/>
          </a:prstGeom>
        </p:spPr>
      </p:pic>
      <p:pic>
        <p:nvPicPr>
          <p:cNvPr id="5" name="图片 4">
            <a:extLst>
              <a:ext uri="{FF2B5EF4-FFF2-40B4-BE49-F238E27FC236}">
                <a16:creationId xmlns:a16="http://schemas.microsoft.com/office/drawing/2014/main" id="{2E4A29A0-CA20-4C19-A049-24F9A57ACDAA}"/>
              </a:ext>
            </a:extLst>
          </p:cNvPr>
          <p:cNvPicPr>
            <a:picLocks noChangeAspect="1"/>
          </p:cNvPicPr>
          <p:nvPr/>
        </p:nvPicPr>
        <p:blipFill>
          <a:blip r:embed="rId4"/>
          <a:stretch>
            <a:fillRect/>
          </a:stretch>
        </p:blipFill>
        <p:spPr>
          <a:xfrm>
            <a:off x="5906530" y="2489999"/>
            <a:ext cx="4460789" cy="3268250"/>
          </a:xfrm>
          <a:prstGeom prst="rect">
            <a:avLst/>
          </a:prstGeom>
        </p:spPr>
      </p:pic>
      <p:pic>
        <p:nvPicPr>
          <p:cNvPr id="3" name="图片 2">
            <a:extLst>
              <a:ext uri="{FF2B5EF4-FFF2-40B4-BE49-F238E27FC236}">
                <a16:creationId xmlns:a16="http://schemas.microsoft.com/office/drawing/2014/main" id="{34F7F1DD-0C5C-4A95-988D-609ED8068E16}"/>
              </a:ext>
            </a:extLst>
          </p:cNvPr>
          <p:cNvPicPr>
            <a:picLocks noChangeAspect="1"/>
          </p:cNvPicPr>
          <p:nvPr/>
        </p:nvPicPr>
        <p:blipFill>
          <a:blip r:embed="rId5"/>
          <a:stretch>
            <a:fillRect/>
          </a:stretch>
        </p:blipFill>
        <p:spPr>
          <a:xfrm>
            <a:off x="1054913" y="3767872"/>
            <a:ext cx="4246135" cy="1990377"/>
          </a:xfrm>
          <a:prstGeom prst="rect">
            <a:avLst/>
          </a:prstGeom>
        </p:spPr>
      </p:pic>
      <p:sp>
        <p:nvSpPr>
          <p:cNvPr id="4" name="文本框 3">
            <a:extLst>
              <a:ext uri="{FF2B5EF4-FFF2-40B4-BE49-F238E27FC236}">
                <a16:creationId xmlns:a16="http://schemas.microsoft.com/office/drawing/2014/main" id="{7BEEDA7C-0756-4220-B944-8B45E9C8F9E7}"/>
              </a:ext>
            </a:extLst>
          </p:cNvPr>
          <p:cNvSpPr txBox="1"/>
          <p:nvPr/>
        </p:nvSpPr>
        <p:spPr>
          <a:xfrm>
            <a:off x="988541" y="1334530"/>
            <a:ext cx="3064475" cy="1754326"/>
          </a:xfrm>
          <a:prstGeom prst="rect">
            <a:avLst/>
          </a:prstGeom>
          <a:noFill/>
        </p:spPr>
        <p:txBody>
          <a:bodyPr wrap="square" rtlCol="0">
            <a:spAutoFit/>
          </a:bodyPr>
          <a:lstStyle/>
          <a:p>
            <a:r>
              <a:rPr lang="zh-CN" altLang="en-US" dirty="0"/>
              <a:t>       方面级情感分类任务中的评论大部分属于长难句，因此能够辅助模型梳理句法结构信息会增强方面词与评价词之间的联系，使得情感分类更加准确。</a:t>
            </a:r>
          </a:p>
        </p:txBody>
      </p:sp>
    </p:spTree>
    <p:extLst>
      <p:ext uri="{BB962C8B-B14F-4D97-AF65-F5344CB8AC3E}">
        <p14:creationId xmlns:p14="http://schemas.microsoft.com/office/powerpoint/2010/main" val="28010769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06</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THERE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0" name="矩形 19"/>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注意力层</a:t>
            </a:r>
          </a:p>
        </p:txBody>
      </p:sp>
    </p:spTree>
    <p:extLst>
      <p:ext uri="{BB962C8B-B14F-4D97-AF65-F5344CB8AC3E}">
        <p14:creationId xmlns:p14="http://schemas.microsoft.com/office/powerpoint/2010/main" val="16428264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F6644E-9B91-4F1E-A947-B26B29700522}"/>
              </a:ext>
            </a:extLst>
          </p:cNvPr>
          <p:cNvPicPr>
            <a:picLocks noChangeAspect="1"/>
          </p:cNvPicPr>
          <p:nvPr/>
        </p:nvPicPr>
        <p:blipFill>
          <a:blip r:embed="rId3"/>
          <a:stretch>
            <a:fillRect/>
          </a:stretch>
        </p:blipFill>
        <p:spPr>
          <a:xfrm>
            <a:off x="6355889" y="1123006"/>
            <a:ext cx="3136712" cy="3166874"/>
          </a:xfrm>
          <a:prstGeom prst="rect">
            <a:avLst/>
          </a:prstGeom>
        </p:spPr>
      </p:pic>
      <p:sp>
        <p:nvSpPr>
          <p:cNvPr id="4" name="文本框 3">
            <a:extLst>
              <a:ext uri="{FF2B5EF4-FFF2-40B4-BE49-F238E27FC236}">
                <a16:creationId xmlns:a16="http://schemas.microsoft.com/office/drawing/2014/main" id="{B8FE4F95-ED05-47D8-BD6B-1F25613CB632}"/>
              </a:ext>
            </a:extLst>
          </p:cNvPr>
          <p:cNvSpPr txBox="1"/>
          <p:nvPr/>
        </p:nvSpPr>
        <p:spPr>
          <a:xfrm>
            <a:off x="840503" y="2181133"/>
            <a:ext cx="3660922" cy="1477328"/>
          </a:xfrm>
          <a:prstGeom prst="rect">
            <a:avLst/>
          </a:prstGeom>
          <a:noFill/>
        </p:spPr>
        <p:txBody>
          <a:bodyPr wrap="square" rtlCol="0">
            <a:spAutoFit/>
          </a:bodyPr>
          <a:lstStyle/>
          <a:p>
            <a:r>
              <a:rPr lang="zh-CN" altLang="en-US" dirty="0"/>
              <a:t>       注意力机制在于综合语义、词性、方面、位置和句法信息，将语义学习层、位置记忆层和图卷积神经网络层获取的文本信息进行有效利用。</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90527F3-5A6D-4F58-9FD9-1D79D7A53200}"/>
                  </a:ext>
                </a:extLst>
              </p:cNvPr>
              <p:cNvSpPr txBox="1"/>
              <p:nvPr/>
            </p:nvSpPr>
            <p:spPr>
              <a:xfrm>
                <a:off x="5520147" y="5259351"/>
                <a:ext cx="4377615" cy="951286"/>
              </a:xfrm>
              <a:prstGeom prst="rect">
                <a:avLst/>
              </a:prstGeom>
              <a:noFill/>
            </p:spPr>
            <p:txBody>
              <a:bodyPr wrap="square" rtlCol="0">
                <a:spAutoFit/>
              </a:bodyPr>
              <a:lstStyle/>
              <a:p>
                <a:r>
                  <a:rPr lang="zh-CN" altLang="en-US"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𝑟</m:t>
                        </m:r>
                      </m:sup>
                    </m:sSubSup>
                  </m:oMath>
                </a14:m>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𝑝𝑚</m:t>
                        </m:r>
                      </m:sup>
                    </m:sSubSup>
                  </m:oMath>
                </a14:m>
                <a:r>
                  <a:rPr lang="zh-CN" altLang="en-US" dirty="0"/>
                  <a:t>和</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𝑔</m:t>
                        </m:r>
                      </m:sup>
                    </m:sSubSup>
                  </m:oMath>
                </a14:m>
                <a:r>
                  <a:rPr lang="zh-CN" altLang="en-US" dirty="0"/>
                  <a:t>分别表示为语义学习层、位置记忆层和图卷积神经网络层学习到的隐藏状态信息。</a:t>
                </a:r>
              </a:p>
            </p:txBody>
          </p:sp>
        </mc:Choice>
        <mc:Fallback>
          <p:sp>
            <p:nvSpPr>
              <p:cNvPr id="7" name="文本框 6">
                <a:extLst>
                  <a:ext uri="{FF2B5EF4-FFF2-40B4-BE49-F238E27FC236}">
                    <a16:creationId xmlns:a16="http://schemas.microsoft.com/office/drawing/2014/main" id="{190527F3-5A6D-4F58-9FD9-1D79D7A53200}"/>
                  </a:ext>
                </a:extLst>
              </p:cNvPr>
              <p:cNvSpPr txBox="1">
                <a:spLocks noRot="1" noChangeAspect="1" noMove="1" noResize="1" noEditPoints="1" noAdjustHandles="1" noChangeArrowheads="1" noChangeShapeType="1" noTextEdit="1"/>
              </p:cNvSpPr>
              <p:nvPr/>
            </p:nvSpPr>
            <p:spPr>
              <a:xfrm>
                <a:off x="5520147" y="5259351"/>
                <a:ext cx="4377615" cy="951286"/>
              </a:xfrm>
              <a:prstGeom prst="rect">
                <a:avLst/>
              </a:prstGeom>
              <a:blipFill>
                <a:blip r:embed="rId4"/>
                <a:stretch>
                  <a:fillRect l="-1253" t="-1923" r="-6267" b="-9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655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07</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FOUR</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7" name="矩形 16"/>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输出层</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897434" y="1880224"/>
            <a:ext cx="8245626" cy="777457"/>
          </a:xfrm>
          <a:prstGeom prst="rect">
            <a:avLst/>
          </a:prstGeom>
        </p:spPr>
        <p:txBody>
          <a:bodyPr wrap="square">
            <a:spAutoFit/>
          </a:bodyPr>
          <a:lstStyle/>
          <a:p>
            <a:pPr>
              <a:lnSpc>
                <a:spcPct val="130000"/>
              </a:lnSpc>
            </a:pPr>
            <a:r>
              <a:rPr lang="zh-CN" altLang="en-US" dirty="0"/>
              <a:t>       方面级情感分类是一种多分类任务，由正向、中性和负向三种情感标签组成，情感分类层将注意力机制关注的信息</a:t>
            </a:r>
            <a:r>
              <a:rPr lang="en-US" altLang="zh-CN" dirty="0"/>
              <a:t>h</a:t>
            </a:r>
            <a:r>
              <a:rPr lang="en-US" altLang="zh-CN" baseline="-25000" dirty="0"/>
              <a:t>a</a:t>
            </a:r>
            <a:r>
              <a:rPr lang="zh-CN" altLang="en-US" dirty="0"/>
              <a:t>作为输入，计算过程如下：</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 name="图片 1">
            <a:extLst>
              <a:ext uri="{FF2B5EF4-FFF2-40B4-BE49-F238E27FC236}">
                <a16:creationId xmlns:a16="http://schemas.microsoft.com/office/drawing/2014/main" id="{45C6A877-AEE2-4E54-B472-77DF33F1509B}"/>
              </a:ext>
            </a:extLst>
          </p:cNvPr>
          <p:cNvPicPr>
            <a:picLocks noChangeAspect="1"/>
          </p:cNvPicPr>
          <p:nvPr/>
        </p:nvPicPr>
        <p:blipFill>
          <a:blip r:embed="rId3"/>
          <a:stretch>
            <a:fillRect/>
          </a:stretch>
        </p:blipFill>
        <p:spPr>
          <a:xfrm>
            <a:off x="4324866" y="3352819"/>
            <a:ext cx="2784758" cy="625171"/>
          </a:xfrm>
          <a:prstGeom prst="rect">
            <a:avLst/>
          </a:prstGeom>
        </p:spPr>
      </p:pic>
    </p:spTree>
    <p:extLst>
      <p:ext uri="{BB962C8B-B14F-4D97-AF65-F5344CB8AC3E}">
        <p14:creationId xmlns:p14="http://schemas.microsoft.com/office/powerpoint/2010/main" val="38065322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27"/>
          <p:cNvSpPr>
            <a:spLocks noChangeArrowheads="1"/>
          </p:cNvSpPr>
          <p:nvPr/>
        </p:nvSpPr>
        <p:spPr bwMode="auto">
          <a:xfrm>
            <a:off x="1773238" y="-906463"/>
            <a:ext cx="8637587" cy="8637588"/>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2" name="椭圆 26"/>
          <p:cNvSpPr>
            <a:spLocks noChangeArrowheads="1"/>
          </p:cNvSpPr>
          <p:nvPr/>
        </p:nvSpPr>
        <p:spPr bwMode="auto">
          <a:xfrm>
            <a:off x="2676525" y="0"/>
            <a:ext cx="6837363" cy="683736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3" name="椭圆 25"/>
          <p:cNvSpPr>
            <a:spLocks noChangeArrowheads="1"/>
          </p:cNvSpPr>
          <p:nvPr/>
        </p:nvSpPr>
        <p:spPr bwMode="auto">
          <a:xfrm>
            <a:off x="2946400" y="298450"/>
            <a:ext cx="6311900" cy="631031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4" name="椭圆 1"/>
          <p:cNvSpPr>
            <a:spLocks noChangeArrowheads="1"/>
          </p:cNvSpPr>
          <p:nvPr/>
        </p:nvSpPr>
        <p:spPr bwMode="auto">
          <a:xfrm>
            <a:off x="3221038" y="590550"/>
            <a:ext cx="5726112" cy="5726113"/>
          </a:xfrm>
          <a:prstGeom prst="ellipse">
            <a:avLst/>
          </a:prstGeom>
          <a:solidFill>
            <a:srgbClr val="348899">
              <a:alpha val="39000"/>
            </a:srgbClr>
          </a:solidFill>
          <a:ln>
            <a:noFill/>
          </a:ln>
        </p:spPr>
        <p:txBody>
          <a:bodyPr anchor="ctr"/>
          <a:lstStyle/>
          <a:p>
            <a:pPr algn="ctr"/>
            <a:endParaRPr lang="zh-CN" altLang="zh-CN">
              <a:solidFill>
                <a:schemeClr val="accent2">
                  <a:lumMod val="60000"/>
                  <a:lumOff val="40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5" name="椭圆 10"/>
          <p:cNvSpPr>
            <a:spLocks noChangeArrowheads="1"/>
          </p:cNvSpPr>
          <p:nvPr/>
        </p:nvSpPr>
        <p:spPr bwMode="auto">
          <a:xfrm>
            <a:off x="3360738" y="730250"/>
            <a:ext cx="5446712" cy="5446713"/>
          </a:xfrm>
          <a:prstGeom prst="ellipse">
            <a:avLst/>
          </a:prstGeom>
          <a:noFill/>
          <a:ln w="38100">
            <a:solidFill>
              <a:schemeClr val="bg1">
                <a:alpha val="66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5" name="图片 24"/>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306970" y="1886458"/>
            <a:ext cx="874068" cy="835608"/>
          </a:xfrm>
          <a:prstGeom prst="rect">
            <a:avLst/>
          </a:prstGeom>
        </p:spPr>
      </p:pic>
      <p:pic>
        <p:nvPicPr>
          <p:cNvPr id="29" name="图片 28"/>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8142932" y="1886458"/>
            <a:ext cx="874068" cy="835608"/>
          </a:xfrm>
          <a:prstGeom prst="rect">
            <a:avLst/>
          </a:prstGeom>
        </p:spPr>
      </p:pic>
      <p:grpSp>
        <p:nvGrpSpPr>
          <p:cNvPr id="16" name="组合 15"/>
          <p:cNvGrpSpPr/>
          <p:nvPr/>
        </p:nvGrpSpPr>
        <p:grpSpPr>
          <a:xfrm>
            <a:off x="4009143" y="2620156"/>
            <a:ext cx="4153752" cy="1884812"/>
            <a:chOff x="4009143" y="2967335"/>
            <a:chExt cx="4153752" cy="1884812"/>
          </a:xfrm>
        </p:grpSpPr>
        <p:sp>
          <p:nvSpPr>
            <p:cNvPr id="17" name="矩形 16"/>
            <p:cNvSpPr/>
            <p:nvPr/>
          </p:nvSpPr>
          <p:spPr>
            <a:xfrm>
              <a:off x="4029106" y="2967335"/>
              <a:ext cx="4133789" cy="92333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zh-CN" altLang="en-US" sz="54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感谢聆听</a:t>
              </a:r>
              <a:endParaRPr lang="zh-CN" altLang="en-US" sz="48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18" name="矩形 17"/>
            <p:cNvSpPr/>
            <p:nvPr/>
          </p:nvSpPr>
          <p:spPr>
            <a:xfrm>
              <a:off x="4009143" y="3890665"/>
              <a:ext cx="4133789" cy="961482"/>
            </a:xfrm>
            <a:prstGeom prst="rect">
              <a:avLst/>
            </a:prstGeom>
          </p:spPr>
          <p:txBody>
            <a:bodyPr wrap="square">
              <a:spAutoFit/>
            </a:bodyPr>
            <a:lstStyle/>
            <a:p>
              <a:pPr algn="dist">
                <a:lnSpc>
                  <a:spcPct val="150000"/>
                </a:lnSpc>
              </a:pPr>
              <a:r>
                <a:rPr lang="en-US" altLang="zh-CN" sz="2000" i="0" dirty="0">
                  <a:solidFill>
                    <a:schemeClr val="bg1"/>
                  </a:solidFill>
                  <a:effectLst/>
                  <a:latin typeface="思源宋体 CN Heavy" panose="02020900000000000000" pitchFamily="18" charset="-122"/>
                  <a:ea typeface="思源宋体 CN Heavy" panose="02020900000000000000" pitchFamily="18" charset="-122"/>
                  <a:sym typeface="思源宋体 CN" panose="02020400000000000000" pitchFamily="18" charset="-122"/>
                </a:rPr>
                <a:t>THANKS FOR YOUR LISTENING</a:t>
              </a:r>
              <a:endParaRPr lang="zh-CN" altLang="en-US" sz="20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6FCF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endParaRPr>
          </a:p>
        </p:txBody>
      </p:sp>
      <p:grpSp>
        <p:nvGrpSpPr>
          <p:cNvPr id="18" name="组合 17"/>
          <p:cNvGrpSpPr/>
          <p:nvPr/>
        </p:nvGrpSpPr>
        <p:grpSpPr>
          <a:xfrm>
            <a:off x="0" y="-1073888"/>
            <a:ext cx="4380614" cy="8761228"/>
            <a:chOff x="0" y="0"/>
            <a:chExt cx="3429000" cy="6858000"/>
          </a:xfrm>
        </p:grpSpPr>
        <p:sp>
          <p:nvSpPr>
            <p:cNvPr id="5" name="任意多边形: 形状 4"/>
            <p:cNvSpPr>
              <a:spLocks noChangeArrowheads="1"/>
            </p:cNvSpPr>
            <p:nvPr/>
          </p:nvSpPr>
          <p:spPr bwMode="auto">
            <a:xfrm>
              <a:off x="0" y="0"/>
              <a:ext cx="3429000" cy="6858000"/>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任意多边形: 形状 5"/>
            <p:cNvSpPr>
              <a:spLocks noChangeArrowheads="1"/>
            </p:cNvSpPr>
            <p:nvPr/>
          </p:nvSpPr>
          <p:spPr bwMode="auto">
            <a:xfrm>
              <a:off x="0" y="404037"/>
              <a:ext cx="3024963" cy="6049926"/>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任意多边形: 形状 6"/>
            <p:cNvSpPr>
              <a:spLocks noChangeArrowheads="1"/>
            </p:cNvSpPr>
            <p:nvPr/>
          </p:nvSpPr>
          <p:spPr bwMode="auto">
            <a:xfrm>
              <a:off x="0" y="887819"/>
              <a:ext cx="2541181" cy="5082362"/>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pic>
        <p:nvPicPr>
          <p:cNvPr id="17" name="图片 1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334428" y="295287"/>
            <a:ext cx="1563491" cy="1494696"/>
          </a:xfrm>
          <a:prstGeom prst="rect">
            <a:avLst/>
          </a:prstGeom>
        </p:spPr>
      </p:pic>
      <p:sp>
        <p:nvSpPr>
          <p:cNvPr id="19" name="矩形 18"/>
          <p:cNvSpPr/>
          <p:nvPr/>
        </p:nvSpPr>
        <p:spPr>
          <a:xfrm>
            <a:off x="864251" y="2845060"/>
            <a:ext cx="1912703" cy="923330"/>
          </a:xfrm>
          <a:prstGeom prst="rect">
            <a:avLst/>
          </a:prstGeom>
        </p:spPr>
        <p:txBody>
          <a:bodyPr vert="horz"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54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目  录</a:t>
            </a:r>
            <a:endParaRPr lang="zh-CN" altLang="en-US" sz="48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20" name="矩形 19"/>
          <p:cNvSpPr/>
          <p:nvPr/>
        </p:nvSpPr>
        <p:spPr>
          <a:xfrm rot="5400000">
            <a:off x="-1641406" y="2952782"/>
            <a:ext cx="4147063" cy="707886"/>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4000" dirty="0">
                <a:solidFill>
                  <a:srgbClr val="D7F1EB"/>
                </a:solidFill>
                <a:latin typeface="思源宋体 CN Heavy" panose="02020900000000000000" pitchFamily="18" charset="-122"/>
                <a:ea typeface="思源宋体 CN Heavy" panose="02020900000000000000" pitchFamily="18" charset="-122"/>
                <a:sym typeface="思源宋体 CN" panose="02020400000000000000" pitchFamily="18" charset="-122"/>
              </a:rPr>
              <a:t>CONTENTS</a:t>
            </a:r>
            <a:endParaRPr lang="zh-CN" altLang="en-US" sz="3600" dirty="0">
              <a:solidFill>
                <a:srgbClr val="D7F1EB"/>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22" name="弧形 21"/>
          <p:cNvSpPr/>
          <p:nvPr/>
        </p:nvSpPr>
        <p:spPr>
          <a:xfrm rot="6515357">
            <a:off x="3678732" y="-907955"/>
            <a:ext cx="8514552" cy="8514552"/>
          </a:xfrm>
          <a:prstGeom prst="arc">
            <a:avLst>
              <a:gd name="adj1" fmla="val 14706301"/>
              <a:gd name="adj2" fmla="val 18532973"/>
            </a:avLst>
          </a:prstGeom>
          <a:noFill/>
          <a:ln w="12700">
            <a:solidFill>
              <a:srgbClr val="348899">
                <a:alpha val="21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5" name="弧形 24"/>
          <p:cNvSpPr/>
          <p:nvPr/>
        </p:nvSpPr>
        <p:spPr>
          <a:xfrm rot="7009634">
            <a:off x="3283713" y="-950550"/>
            <a:ext cx="8514552" cy="8514552"/>
          </a:xfrm>
          <a:prstGeom prst="arc">
            <a:avLst>
              <a:gd name="adj1" fmla="val 15072077"/>
              <a:gd name="adj2" fmla="val 17090246"/>
            </a:avLst>
          </a:prstGeom>
          <a:noFill/>
          <a:ln w="12700">
            <a:solidFill>
              <a:srgbClr val="348899">
                <a:alpha val="29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弧形 27"/>
          <p:cNvSpPr/>
          <p:nvPr/>
        </p:nvSpPr>
        <p:spPr>
          <a:xfrm rot="7009634">
            <a:off x="2813581" y="-1052151"/>
            <a:ext cx="8514552" cy="8514552"/>
          </a:xfrm>
          <a:prstGeom prst="arc">
            <a:avLst>
              <a:gd name="adj1" fmla="val 11639247"/>
              <a:gd name="adj2" fmla="val 18478045"/>
            </a:avLst>
          </a:prstGeom>
          <a:noFill/>
          <a:ln w="12700">
            <a:solidFill>
              <a:srgbClr val="348899">
                <a:alpha val="26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41" name="组合 40"/>
          <p:cNvGrpSpPr/>
          <p:nvPr/>
        </p:nvGrpSpPr>
        <p:grpSpPr>
          <a:xfrm>
            <a:off x="5615529" y="706354"/>
            <a:ext cx="3941772" cy="755827"/>
            <a:chOff x="5738817" y="1067349"/>
            <a:chExt cx="3941772" cy="755827"/>
          </a:xfrm>
        </p:grpSpPr>
        <p:sp>
          <p:nvSpPr>
            <p:cNvPr id="29" name="矩形 28"/>
            <p:cNvSpPr/>
            <p:nvPr/>
          </p:nvSpPr>
          <p:spPr>
            <a:xfrm>
              <a:off x="6561584" y="1183652"/>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模型介绍</a:t>
              </a:r>
            </a:p>
          </p:txBody>
        </p:sp>
        <p:sp>
          <p:nvSpPr>
            <p:cNvPr id="31" name="椭圆 30"/>
            <p:cNvSpPr/>
            <p:nvPr/>
          </p:nvSpPr>
          <p:spPr>
            <a:xfrm>
              <a:off x="5738817" y="1067349"/>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1</a:t>
              </a:r>
              <a:endParaRPr lang="zh-CN" altLang="en-US"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2" name="组合 41"/>
          <p:cNvGrpSpPr/>
          <p:nvPr/>
        </p:nvGrpSpPr>
        <p:grpSpPr>
          <a:xfrm>
            <a:off x="5615529" y="1668514"/>
            <a:ext cx="3941772" cy="755827"/>
            <a:chOff x="5738817" y="2583450"/>
            <a:chExt cx="3941772" cy="755827"/>
          </a:xfrm>
        </p:grpSpPr>
        <p:sp>
          <p:nvSpPr>
            <p:cNvPr id="32" name="矩形 31"/>
            <p:cNvSpPr/>
            <p:nvPr/>
          </p:nvSpPr>
          <p:spPr>
            <a:xfrm>
              <a:off x="6561584" y="2699753"/>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文本表示层</a:t>
              </a:r>
            </a:p>
          </p:txBody>
        </p:sp>
        <p:sp>
          <p:nvSpPr>
            <p:cNvPr id="34" name="椭圆 33"/>
            <p:cNvSpPr/>
            <p:nvPr/>
          </p:nvSpPr>
          <p:spPr>
            <a:xfrm>
              <a:off x="5738817" y="2583450"/>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6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2</a:t>
              </a:r>
              <a:endParaRPr lang="zh-CN" altLang="en-US" sz="2800" dirty="0">
                <a:solidFill>
                  <a:srgbClr val="348899">
                    <a:alpha val="66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3" name="组合 42"/>
          <p:cNvGrpSpPr/>
          <p:nvPr/>
        </p:nvGrpSpPr>
        <p:grpSpPr>
          <a:xfrm>
            <a:off x="5615529" y="2639696"/>
            <a:ext cx="3941772" cy="755827"/>
            <a:chOff x="5738817" y="3902197"/>
            <a:chExt cx="3941772" cy="755827"/>
          </a:xfrm>
        </p:grpSpPr>
        <p:sp>
          <p:nvSpPr>
            <p:cNvPr id="35" name="矩形 34"/>
            <p:cNvSpPr/>
            <p:nvPr/>
          </p:nvSpPr>
          <p:spPr>
            <a:xfrm>
              <a:off x="6561584" y="4018500"/>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语义学习层</a:t>
              </a:r>
            </a:p>
          </p:txBody>
        </p:sp>
        <p:sp>
          <p:nvSpPr>
            <p:cNvPr id="37" name="椭圆 36"/>
            <p:cNvSpPr/>
            <p:nvPr/>
          </p:nvSpPr>
          <p:spPr>
            <a:xfrm>
              <a:off x="5738817" y="3902197"/>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3</a:t>
              </a:r>
              <a:endParaRPr lang="zh-CN" altLang="en-US"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4" name="组合 43"/>
          <p:cNvGrpSpPr/>
          <p:nvPr/>
        </p:nvGrpSpPr>
        <p:grpSpPr>
          <a:xfrm>
            <a:off x="5615529" y="3727181"/>
            <a:ext cx="3941772" cy="755827"/>
            <a:chOff x="5738817" y="4969545"/>
            <a:chExt cx="3941772" cy="755827"/>
          </a:xfrm>
        </p:grpSpPr>
        <p:sp>
          <p:nvSpPr>
            <p:cNvPr id="38" name="矩形 37"/>
            <p:cNvSpPr/>
            <p:nvPr/>
          </p:nvSpPr>
          <p:spPr>
            <a:xfrm>
              <a:off x="6561584" y="5085848"/>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位置记忆层</a:t>
              </a:r>
            </a:p>
          </p:txBody>
        </p:sp>
        <p:sp>
          <p:nvSpPr>
            <p:cNvPr id="40" name="椭圆 39"/>
            <p:cNvSpPr/>
            <p:nvPr/>
          </p:nvSpPr>
          <p:spPr>
            <a:xfrm>
              <a:off x="5738817" y="4969545"/>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4</a:t>
              </a:r>
              <a:endParaRPr lang="zh-CN" altLang="en-US"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pic>
        <p:nvPicPr>
          <p:cNvPr id="45" name="图片 4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9985738" y="5121711"/>
            <a:ext cx="1045320" cy="999325"/>
          </a:xfrm>
          <a:prstGeom prst="rect">
            <a:avLst/>
          </a:prstGeom>
        </p:spPr>
      </p:pic>
      <p:grpSp>
        <p:nvGrpSpPr>
          <p:cNvPr id="26" name="组合 25">
            <a:extLst>
              <a:ext uri="{FF2B5EF4-FFF2-40B4-BE49-F238E27FC236}">
                <a16:creationId xmlns:a16="http://schemas.microsoft.com/office/drawing/2014/main" id="{9A621E6B-CED5-43AF-BB87-AFF081C021C6}"/>
              </a:ext>
            </a:extLst>
          </p:cNvPr>
          <p:cNvGrpSpPr/>
          <p:nvPr/>
        </p:nvGrpSpPr>
        <p:grpSpPr>
          <a:xfrm>
            <a:off x="5615529" y="4801069"/>
            <a:ext cx="3941772" cy="755827"/>
            <a:chOff x="5738817" y="4969545"/>
            <a:chExt cx="3941772" cy="755827"/>
          </a:xfrm>
        </p:grpSpPr>
        <p:sp>
          <p:nvSpPr>
            <p:cNvPr id="27" name="矩形 26">
              <a:extLst>
                <a:ext uri="{FF2B5EF4-FFF2-40B4-BE49-F238E27FC236}">
                  <a16:creationId xmlns:a16="http://schemas.microsoft.com/office/drawing/2014/main" id="{74B63FFC-2888-46EF-BF64-EF53FC17818B}"/>
                </a:ext>
              </a:extLst>
            </p:cNvPr>
            <p:cNvSpPr/>
            <p:nvPr/>
          </p:nvSpPr>
          <p:spPr>
            <a:xfrm>
              <a:off x="6561584" y="5085848"/>
              <a:ext cx="3119005" cy="523220"/>
            </a:xfrm>
            <a:prstGeom prst="rect">
              <a:avLst/>
            </a:prstGeom>
          </p:spPr>
          <p:txBody>
            <a:bodyPr wrap="square">
              <a:spAutoFit/>
            </a:bodyPr>
            <a:lstStyle/>
            <a:p>
              <a:pPr algn="dist"/>
              <a:r>
                <a:rPr lang="en-US" altLang="zh-CN"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GCN</a:t>
              </a:r>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层</a:t>
              </a:r>
            </a:p>
          </p:txBody>
        </p:sp>
        <p:sp>
          <p:nvSpPr>
            <p:cNvPr id="30" name="椭圆 29">
              <a:extLst>
                <a:ext uri="{FF2B5EF4-FFF2-40B4-BE49-F238E27FC236}">
                  <a16:creationId xmlns:a16="http://schemas.microsoft.com/office/drawing/2014/main" id="{C03C3F3D-9FC9-41DF-AE29-1DE67DBA23AB}"/>
                </a:ext>
              </a:extLst>
            </p:cNvPr>
            <p:cNvSpPr/>
            <p:nvPr/>
          </p:nvSpPr>
          <p:spPr>
            <a:xfrm>
              <a:off x="5738817" y="4969545"/>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5</a:t>
              </a:r>
              <a:endParaRPr lang="zh-CN" altLang="en-US"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33" name="组合 32">
            <a:extLst>
              <a:ext uri="{FF2B5EF4-FFF2-40B4-BE49-F238E27FC236}">
                <a16:creationId xmlns:a16="http://schemas.microsoft.com/office/drawing/2014/main" id="{E95B9FAC-61B8-4BD5-9976-8B9366A2776F}"/>
              </a:ext>
            </a:extLst>
          </p:cNvPr>
          <p:cNvGrpSpPr/>
          <p:nvPr/>
        </p:nvGrpSpPr>
        <p:grpSpPr>
          <a:xfrm>
            <a:off x="5615529" y="5797709"/>
            <a:ext cx="3941772" cy="755827"/>
            <a:chOff x="5738817" y="4969545"/>
            <a:chExt cx="3941772" cy="755827"/>
          </a:xfrm>
        </p:grpSpPr>
        <p:sp>
          <p:nvSpPr>
            <p:cNvPr id="36" name="矩形 35">
              <a:extLst>
                <a:ext uri="{FF2B5EF4-FFF2-40B4-BE49-F238E27FC236}">
                  <a16:creationId xmlns:a16="http://schemas.microsoft.com/office/drawing/2014/main" id="{40545F1B-1C9E-4043-8408-9E422223D3FC}"/>
                </a:ext>
              </a:extLst>
            </p:cNvPr>
            <p:cNvSpPr/>
            <p:nvPr/>
          </p:nvSpPr>
          <p:spPr>
            <a:xfrm>
              <a:off x="6561584" y="5085848"/>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注意力层</a:t>
              </a:r>
            </a:p>
          </p:txBody>
        </p:sp>
        <p:sp>
          <p:nvSpPr>
            <p:cNvPr id="39" name="椭圆 38">
              <a:extLst>
                <a:ext uri="{FF2B5EF4-FFF2-40B4-BE49-F238E27FC236}">
                  <a16:creationId xmlns:a16="http://schemas.microsoft.com/office/drawing/2014/main" id="{B0568A47-10C2-4BAF-A51B-0753C892E381}"/>
                </a:ext>
              </a:extLst>
            </p:cNvPr>
            <p:cNvSpPr/>
            <p:nvPr/>
          </p:nvSpPr>
          <p:spPr>
            <a:xfrm>
              <a:off x="5738817" y="4969545"/>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6</a:t>
              </a:r>
              <a:endParaRPr lang="zh-CN" altLang="en-US"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76000"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1+#ppt_w/2"/>
                                          </p:val>
                                        </p:tav>
                                        <p:tav tm="100000">
                                          <p:val>
                                            <p:strVal val="#ppt_x"/>
                                          </p:val>
                                        </p:tav>
                                      </p:tavLst>
                                    </p:anim>
                                    <p:anim calcmode="lin" valueType="num">
                                      <p:cBhvr additive="base">
                                        <p:cTn id="13" dur="500" fill="hold"/>
                                        <p:tgtEl>
                                          <p:spTgt spid="4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76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1+#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76000"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1+#ppt_w/2"/>
                                          </p:val>
                                        </p:tav>
                                        <p:tav tm="100000">
                                          <p:val>
                                            <p:strVal val="#ppt_x"/>
                                          </p:val>
                                        </p:tav>
                                      </p:tavLst>
                                    </p:anim>
                                    <p:anim calcmode="lin" valueType="num">
                                      <p:cBhvr additive="base">
                                        <p:cTn id="23" dur="500" fill="hold"/>
                                        <p:tgtEl>
                                          <p:spTgt spid="4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7600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decel="7600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01</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ONE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 name="矩形 2"/>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模型介绍</a:t>
            </a: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741665" y="1259342"/>
            <a:ext cx="3113643" cy="3919435"/>
            <a:chOff x="741665" y="1259343"/>
            <a:chExt cx="3913966" cy="2896776"/>
          </a:xfrm>
        </p:grpSpPr>
        <p:sp>
          <p:nvSpPr>
            <p:cNvPr id="37" name="矩形 36"/>
            <p:cNvSpPr/>
            <p:nvPr/>
          </p:nvSpPr>
          <p:spPr>
            <a:xfrm>
              <a:off x="741665" y="1259343"/>
              <a:ext cx="3075188" cy="341207"/>
            </a:xfrm>
            <a:prstGeom prst="rect">
              <a:avLst/>
            </a:prstGeom>
          </p:spPr>
          <p:txBody>
            <a:bodyPr wrap="square">
              <a:spAutoFit/>
            </a:bodyPr>
            <a:lstStyle/>
            <a:p>
              <a:pPr algn="dist"/>
              <a:r>
                <a:rPr lang="en-US" altLang="zh-CN" sz="2400" dirty="0" err="1">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MemGCN</a:t>
              </a:r>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模型</a:t>
              </a:r>
            </a:p>
          </p:txBody>
        </p:sp>
        <p:sp>
          <p:nvSpPr>
            <p:cNvPr id="41" name="矩形 40"/>
            <p:cNvSpPr/>
            <p:nvPr/>
          </p:nvSpPr>
          <p:spPr>
            <a:xfrm>
              <a:off x="741668" y="1980449"/>
              <a:ext cx="3913963" cy="2175670"/>
            </a:xfrm>
            <a:prstGeom prst="rect">
              <a:avLst/>
            </a:prstGeom>
            <a:ln>
              <a:noFill/>
            </a:ln>
          </p:spPr>
          <p:txBody>
            <a:bodyPr wrap="square">
              <a:spAutoFit/>
            </a:bodyPr>
            <a:lstStyle/>
            <a:p>
              <a:pPr>
                <a:lnSpc>
                  <a:spcPct val="130000"/>
                </a:lnSpc>
              </a:pPr>
              <a:r>
                <a:rPr lang="zh-CN" altLang="en-US" sz="1600" dirty="0">
                  <a:latin typeface="宋体" panose="02010600030101010101" pitchFamily="2" charset="-122"/>
                  <a:ea typeface="宋体" panose="02010600030101010101" pitchFamily="2" charset="-122"/>
                  <a:sym typeface="思源宋体 CN" panose="02020400000000000000" pitchFamily="18" charset="-122"/>
                </a:rPr>
                <a:t>问题：</a:t>
              </a:r>
              <a:r>
                <a:rPr lang="en-US" altLang="zh-CN" sz="1600" dirty="0">
                  <a:latin typeface="宋体" panose="02010600030101010101" pitchFamily="2" charset="-122"/>
                  <a:ea typeface="宋体" panose="02010600030101010101" pitchFamily="2" charset="-122"/>
                  <a:sym typeface="思源宋体 CN" panose="02020400000000000000" pitchFamily="18" charset="-122"/>
                </a:rPr>
                <a:t>1.</a:t>
              </a:r>
              <a:r>
                <a:rPr lang="zh-CN" altLang="en-US" sz="1600" dirty="0">
                  <a:latin typeface="宋体" panose="02010600030101010101" pitchFamily="2" charset="-122"/>
                  <a:ea typeface="宋体" panose="02010600030101010101" pitchFamily="2" charset="-122"/>
                  <a:sym typeface="思源宋体 CN" panose="02020400000000000000" pitchFamily="18" charset="-122"/>
                </a:rPr>
                <a:t>不能很好的利用文本信息。</a:t>
              </a:r>
              <a:r>
                <a:rPr lang="en-US" altLang="zh-CN" sz="1600" dirty="0">
                  <a:latin typeface="宋体" panose="02010600030101010101" pitchFamily="2" charset="-122"/>
                  <a:ea typeface="宋体" panose="02010600030101010101" pitchFamily="2" charset="-122"/>
                  <a:sym typeface="思源宋体 CN" panose="02020400000000000000" pitchFamily="18" charset="-122"/>
                </a:rPr>
                <a:t>2.</a:t>
              </a:r>
              <a:r>
                <a:rPr lang="zh-CN" altLang="en-US" sz="1600" dirty="0">
                  <a:latin typeface="宋体" panose="02010600030101010101" pitchFamily="2" charset="-122"/>
                  <a:ea typeface="宋体" panose="02010600030101010101" pitchFamily="2" charset="-122"/>
                  <a:sym typeface="思源宋体 CN" panose="02020400000000000000" pitchFamily="18" charset="-122"/>
                </a:rPr>
                <a:t>方面级情感与评价词之间的不能很好的建立关联。</a:t>
              </a:r>
              <a:endParaRPr lang="en-US" altLang="zh-CN" sz="1600" dirty="0">
                <a:latin typeface="宋体" panose="02010600030101010101" pitchFamily="2" charset="-122"/>
                <a:ea typeface="宋体" panose="02010600030101010101" pitchFamily="2" charset="-122"/>
                <a:sym typeface="思源宋体 CN" panose="02020400000000000000" pitchFamily="18" charset="-122"/>
              </a:endParaRPr>
            </a:p>
            <a:p>
              <a:pPr>
                <a:lnSpc>
                  <a:spcPct val="130000"/>
                </a:lnSpc>
              </a:pPr>
              <a:r>
                <a:rPr lang="zh-CN" altLang="en-US" sz="1600" dirty="0">
                  <a:latin typeface="宋体" panose="02010600030101010101" pitchFamily="2" charset="-122"/>
                  <a:ea typeface="宋体" panose="02010600030101010101" pitchFamily="2" charset="-122"/>
                  <a:sym typeface="思源宋体 CN" panose="02020400000000000000" pitchFamily="18" charset="-122"/>
                </a:rPr>
                <a:t>解决方案：首先，</a:t>
              </a:r>
              <a:r>
                <a:rPr lang="zh-CN" altLang="en-US" sz="1600" dirty="0">
                  <a:latin typeface="宋体" panose="02010600030101010101" pitchFamily="2" charset="-122"/>
                  <a:ea typeface="宋体" panose="02010600030101010101" pitchFamily="2" charset="-122"/>
                </a:rPr>
                <a:t>通过记忆网络存储文本表示与辅助信息</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然后利用基于依存句法树的图卷积神经网络获取文本的句法信息。最后</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使用注意力机制融合句法信息与其他辅助信息。</a:t>
              </a:r>
              <a:endParaRPr lang="en-US" altLang="zh-CN" sz="1600" dirty="0">
                <a:solidFill>
                  <a:schemeClr val="bg1">
                    <a:lumMod val="65000"/>
                  </a:schemeClr>
                </a:solidFill>
                <a:latin typeface="宋体" panose="02010600030101010101" pitchFamily="2" charset="-122"/>
                <a:ea typeface="宋体" panose="02010600030101010101" pitchFamily="2" charset="-122"/>
                <a:sym typeface="思源宋体 CN" panose="02020400000000000000" pitchFamily="18" charset="-122"/>
              </a:endParaRPr>
            </a:p>
          </p:txBody>
        </p:sp>
        <p:cxnSp>
          <p:nvCxnSpPr>
            <p:cNvPr id="43" name="直接连接符 42"/>
            <p:cNvCxnSpPr/>
            <p:nvPr/>
          </p:nvCxnSpPr>
          <p:spPr>
            <a:xfrm>
              <a:off x="863029" y="1840028"/>
              <a:ext cx="1890445" cy="0"/>
            </a:xfrm>
            <a:prstGeom prst="line">
              <a:avLst/>
            </a:prstGeom>
            <a:ln w="41275">
              <a:solidFill>
                <a:srgbClr val="C8ECE3"/>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480914E8-1573-47AA-B2A3-2A6AAF54B6BF}"/>
              </a:ext>
            </a:extLst>
          </p:cNvPr>
          <p:cNvPicPr>
            <a:picLocks noChangeAspect="1"/>
          </p:cNvPicPr>
          <p:nvPr/>
        </p:nvPicPr>
        <p:blipFill>
          <a:blip r:embed="rId3"/>
          <a:stretch>
            <a:fillRect/>
          </a:stretch>
        </p:blipFill>
        <p:spPr>
          <a:xfrm>
            <a:off x="4837688" y="784369"/>
            <a:ext cx="5613598" cy="56600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6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02</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TWO</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7" name="矩形 16"/>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文本表示层</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479142" y="2758239"/>
            <a:ext cx="2104317" cy="1021433"/>
          </a:xfrm>
          <a:prstGeom prst="rect">
            <a:avLst/>
          </a:prstGeom>
        </p:spPr>
        <p:txBody>
          <a:bodyPr wrap="square">
            <a:spAutoFit/>
          </a:bodyPr>
          <a:lstStyle/>
          <a:p>
            <a:pPr>
              <a:lnSpc>
                <a:spcPct val="130000"/>
              </a:lnSpc>
            </a:pPr>
            <a:r>
              <a:rPr lang="zh-CN" altLang="en-US" sz="1600" dirty="0"/>
              <a:t>       文本表示层的输出包括词向量、词性向量和方面词向量</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3" name="图片 2">
            <a:extLst>
              <a:ext uri="{FF2B5EF4-FFF2-40B4-BE49-F238E27FC236}">
                <a16:creationId xmlns:a16="http://schemas.microsoft.com/office/drawing/2014/main" id="{AE4655B4-8FFC-4290-89BE-C9D0A392D043}"/>
              </a:ext>
            </a:extLst>
          </p:cNvPr>
          <p:cNvPicPr>
            <a:picLocks noChangeAspect="1"/>
          </p:cNvPicPr>
          <p:nvPr/>
        </p:nvPicPr>
        <p:blipFill>
          <a:blip r:embed="rId3"/>
          <a:stretch>
            <a:fillRect/>
          </a:stretch>
        </p:blipFill>
        <p:spPr>
          <a:xfrm>
            <a:off x="4631918" y="2187619"/>
            <a:ext cx="6958721" cy="2774530"/>
          </a:xfrm>
          <a:prstGeom prst="rect">
            <a:avLst/>
          </a:prstGeom>
        </p:spPr>
      </p:pic>
    </p:spTree>
    <p:extLst>
      <p:ext uri="{BB962C8B-B14F-4D97-AF65-F5344CB8AC3E}">
        <p14:creationId xmlns:p14="http://schemas.microsoft.com/office/powerpoint/2010/main" val="2690752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F8A4DA-1116-4F60-AEC4-C0B03F4C7519}"/>
              </a:ext>
            </a:extLst>
          </p:cNvPr>
          <p:cNvSpPr txBox="1"/>
          <p:nvPr/>
        </p:nvSpPr>
        <p:spPr>
          <a:xfrm>
            <a:off x="543699" y="3244334"/>
            <a:ext cx="3669956" cy="369332"/>
          </a:xfrm>
          <a:prstGeom prst="rect">
            <a:avLst/>
          </a:prstGeom>
          <a:noFill/>
        </p:spPr>
        <p:txBody>
          <a:bodyPr wrap="square" rtlCol="0">
            <a:spAutoFit/>
          </a:bodyPr>
          <a:lstStyle/>
          <a:p>
            <a:r>
              <a:rPr lang="en-US" altLang="zh-CN" dirty="0" err="1"/>
              <a:t>SemEval</a:t>
            </a:r>
            <a:r>
              <a:rPr lang="zh-CN" altLang="en-US" dirty="0"/>
              <a:t>数据集</a:t>
            </a:r>
          </a:p>
        </p:txBody>
      </p:sp>
      <p:pic>
        <p:nvPicPr>
          <p:cNvPr id="5" name="图片 4">
            <a:extLst>
              <a:ext uri="{FF2B5EF4-FFF2-40B4-BE49-F238E27FC236}">
                <a16:creationId xmlns:a16="http://schemas.microsoft.com/office/drawing/2014/main" id="{0F11D1AD-038C-4E20-A3C2-16FE3611C455}"/>
              </a:ext>
            </a:extLst>
          </p:cNvPr>
          <p:cNvPicPr>
            <a:picLocks noChangeAspect="1"/>
          </p:cNvPicPr>
          <p:nvPr/>
        </p:nvPicPr>
        <p:blipFill>
          <a:blip r:embed="rId3"/>
          <a:stretch>
            <a:fillRect/>
          </a:stretch>
        </p:blipFill>
        <p:spPr>
          <a:xfrm>
            <a:off x="3010576" y="296562"/>
            <a:ext cx="8444490" cy="6264876"/>
          </a:xfrm>
          <a:prstGeom prst="rect">
            <a:avLst/>
          </a:prstGeom>
        </p:spPr>
      </p:pic>
    </p:spTree>
    <p:extLst>
      <p:ext uri="{BB962C8B-B14F-4D97-AF65-F5344CB8AC3E}">
        <p14:creationId xmlns:p14="http://schemas.microsoft.com/office/powerpoint/2010/main" val="298930569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03</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THERE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0" name="矩形 19"/>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语义学习层</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349642" y="5178473"/>
            <a:ext cx="3323042" cy="1029193"/>
          </a:xfrm>
          <a:prstGeom prst="rect">
            <a:avLst/>
          </a:prstGeom>
        </p:spPr>
        <p:txBody>
          <a:bodyPr wrap="square">
            <a:spAutoFit/>
          </a:bodyPr>
          <a:lstStyle/>
          <a:p>
            <a:pPr>
              <a:lnSpc>
                <a:spcPct val="130000"/>
              </a:lnSpc>
            </a:pPr>
            <a:r>
              <a:rPr lang="zh-CN" altLang="en-US" sz="1400" dirty="0"/>
              <a:t>       </a:t>
            </a:r>
            <a:r>
              <a:rPr lang="en-US" altLang="zh-CN" dirty="0"/>
              <a:t>r</a:t>
            </a:r>
            <a:r>
              <a:rPr lang="en-US" altLang="zh-CN" baseline="-25000" dirty="0"/>
              <a:t>t</a:t>
            </a:r>
            <a:r>
              <a:rPr lang="zh-CN" altLang="en-US" dirty="0"/>
              <a:t>表示重置门，</a:t>
            </a:r>
            <a:r>
              <a:rPr lang="en-US" altLang="zh-CN" dirty="0" err="1"/>
              <a:t>z</a:t>
            </a:r>
            <a:r>
              <a:rPr lang="en-US" altLang="zh-CN" baseline="-25000" dirty="0" err="1"/>
              <a:t>t</a:t>
            </a:r>
            <a:r>
              <a:rPr lang="zh-CN" altLang="en-US" dirty="0"/>
              <a:t>表示更新门。</a:t>
            </a:r>
            <a:r>
              <a:rPr lang="en-US" altLang="zh-CN" dirty="0"/>
              <a:t>W</a:t>
            </a:r>
            <a:r>
              <a:rPr lang="zh-CN" altLang="en-US" dirty="0"/>
              <a:t>和</a:t>
            </a:r>
            <a:r>
              <a:rPr lang="en-US" altLang="zh-CN" dirty="0"/>
              <a:t>b</a:t>
            </a:r>
            <a:r>
              <a:rPr lang="zh-CN" altLang="en-US" dirty="0"/>
              <a:t>分别表示权重和偏置。</a:t>
            </a:r>
            <a:endParaRPr lang="en-US" altLang="zh-CN" dirty="0"/>
          </a:p>
          <a:p>
            <a:pPr>
              <a:lnSpc>
                <a:spcPct val="130000"/>
              </a:lnSpc>
            </a:pPr>
            <a:r>
              <a:rPr lang="en-US" altLang="zh-CN" baseline="-25000" dirty="0"/>
              <a:t>        </a:t>
            </a:r>
            <a:endParaRPr lang="en-US" altLang="zh-CN" baseline="-250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3" name="图片 2">
            <a:extLst>
              <a:ext uri="{FF2B5EF4-FFF2-40B4-BE49-F238E27FC236}">
                <a16:creationId xmlns:a16="http://schemas.microsoft.com/office/drawing/2014/main" id="{04C441C9-2D25-4466-AA85-39F2A0EA2D37}"/>
              </a:ext>
            </a:extLst>
          </p:cNvPr>
          <p:cNvPicPr>
            <a:picLocks noChangeAspect="1"/>
          </p:cNvPicPr>
          <p:nvPr/>
        </p:nvPicPr>
        <p:blipFill>
          <a:blip r:embed="rId3"/>
          <a:stretch>
            <a:fillRect/>
          </a:stretch>
        </p:blipFill>
        <p:spPr>
          <a:xfrm>
            <a:off x="6096000" y="650334"/>
            <a:ext cx="4806778" cy="3047876"/>
          </a:xfrm>
          <a:prstGeom prst="rect">
            <a:avLst/>
          </a:prstGeom>
        </p:spPr>
      </p:pic>
      <p:pic>
        <p:nvPicPr>
          <p:cNvPr id="4" name="图片 3">
            <a:extLst>
              <a:ext uri="{FF2B5EF4-FFF2-40B4-BE49-F238E27FC236}">
                <a16:creationId xmlns:a16="http://schemas.microsoft.com/office/drawing/2014/main" id="{5F37D53E-63B9-4337-A0BA-6F89A8B24B20}"/>
              </a:ext>
            </a:extLst>
          </p:cNvPr>
          <p:cNvPicPr>
            <a:picLocks noChangeAspect="1"/>
          </p:cNvPicPr>
          <p:nvPr/>
        </p:nvPicPr>
        <p:blipFill>
          <a:blip r:embed="rId4"/>
          <a:stretch>
            <a:fillRect/>
          </a:stretch>
        </p:blipFill>
        <p:spPr>
          <a:xfrm>
            <a:off x="6564194" y="4033916"/>
            <a:ext cx="3323042" cy="970694"/>
          </a:xfrm>
          <a:prstGeom prst="rect">
            <a:avLst/>
          </a:prstGeom>
        </p:spPr>
      </p:pic>
      <p:pic>
        <p:nvPicPr>
          <p:cNvPr id="10" name="图片 9">
            <a:extLst>
              <a:ext uri="{FF2B5EF4-FFF2-40B4-BE49-F238E27FC236}">
                <a16:creationId xmlns:a16="http://schemas.microsoft.com/office/drawing/2014/main" id="{696A747A-ADC7-4E4A-B757-5488E3D65056}"/>
              </a:ext>
            </a:extLst>
          </p:cNvPr>
          <p:cNvPicPr>
            <a:picLocks noChangeAspect="1"/>
          </p:cNvPicPr>
          <p:nvPr/>
        </p:nvPicPr>
        <p:blipFill>
          <a:blip r:embed="rId5"/>
          <a:stretch>
            <a:fillRect/>
          </a:stretch>
        </p:blipFill>
        <p:spPr>
          <a:xfrm>
            <a:off x="6564194" y="5299941"/>
            <a:ext cx="3323042" cy="517934"/>
          </a:xfrm>
          <a:prstGeom prst="rect">
            <a:avLst/>
          </a:prstGeom>
        </p:spPr>
      </p:pic>
      <p:pic>
        <p:nvPicPr>
          <p:cNvPr id="11" name="图片 10">
            <a:extLst>
              <a:ext uri="{FF2B5EF4-FFF2-40B4-BE49-F238E27FC236}">
                <a16:creationId xmlns:a16="http://schemas.microsoft.com/office/drawing/2014/main" id="{FA68C839-2A0B-43C8-8357-6EE43B23E00D}"/>
              </a:ext>
            </a:extLst>
          </p:cNvPr>
          <p:cNvPicPr>
            <a:picLocks noChangeAspect="1"/>
          </p:cNvPicPr>
          <p:nvPr/>
        </p:nvPicPr>
        <p:blipFill>
          <a:blip r:embed="rId6"/>
          <a:stretch>
            <a:fillRect/>
          </a:stretch>
        </p:blipFill>
        <p:spPr>
          <a:xfrm>
            <a:off x="6564194" y="6207666"/>
            <a:ext cx="3323042" cy="517935"/>
          </a:xfrm>
          <a:prstGeom prst="rect">
            <a:avLst/>
          </a:prstGeom>
        </p:spPr>
      </p:pic>
      <p:sp>
        <p:nvSpPr>
          <p:cNvPr id="7" name="矩形 6">
            <a:extLst>
              <a:ext uri="{FF2B5EF4-FFF2-40B4-BE49-F238E27FC236}">
                <a16:creationId xmlns:a16="http://schemas.microsoft.com/office/drawing/2014/main" id="{676AAD87-1CA7-496D-A317-D4A5FF85263F}"/>
              </a:ext>
            </a:extLst>
          </p:cNvPr>
          <p:cNvSpPr/>
          <p:nvPr/>
        </p:nvSpPr>
        <p:spPr>
          <a:xfrm>
            <a:off x="1094269" y="2174272"/>
            <a:ext cx="3323042" cy="1749390"/>
          </a:xfrm>
          <a:prstGeom prst="rect">
            <a:avLst/>
          </a:prstGeom>
        </p:spPr>
        <p:txBody>
          <a:bodyPr wrap="square">
            <a:spAutoFit/>
          </a:bodyPr>
          <a:lstStyle/>
          <a:p>
            <a:pPr>
              <a:lnSpc>
                <a:spcPct val="130000"/>
              </a:lnSpc>
            </a:pPr>
            <a:r>
              <a:rPr lang="zh-CN" altLang="en-US" dirty="0"/>
              <a:t>       文本评论数据中词之间存在时间序列关系</a:t>
            </a:r>
            <a:r>
              <a:rPr lang="en-US" altLang="zh-CN" dirty="0"/>
              <a:t>,</a:t>
            </a:r>
            <a:r>
              <a:rPr lang="zh-CN" altLang="en-US" dirty="0"/>
              <a:t>循环神经网络能够学习到长距离的语义依赖信息。</a:t>
            </a:r>
            <a:endParaRPr lang="en-US" altLang="zh-CN" dirty="0"/>
          </a:p>
          <a:p>
            <a:pPr>
              <a:lnSpc>
                <a:spcPct val="130000"/>
              </a:lnSpc>
            </a:pPr>
            <a:r>
              <a:rPr lang="en-US" altLang="zh-CN" baseline="-25000" dirty="0"/>
              <a:t>        </a:t>
            </a:r>
            <a:endParaRPr lang="en-US" altLang="zh-CN" baseline="-250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extLst>
      <p:ext uri="{BB962C8B-B14F-4D97-AF65-F5344CB8AC3E}">
        <p14:creationId xmlns:p14="http://schemas.microsoft.com/office/powerpoint/2010/main" val="25187913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SketchyVTI">
  <a:themeElements>
    <a:clrScheme name="AnalogousFromRegularSeed_2SEEDS">
      <a:dk1>
        <a:srgbClr val="000000"/>
      </a:dk1>
      <a:lt1>
        <a:srgbClr val="FFFFFF"/>
      </a:lt1>
      <a:dk2>
        <a:srgbClr val="243541"/>
      </a:dk2>
      <a:lt2>
        <a:srgbClr val="E2E6E8"/>
      </a:lt2>
      <a:accent1>
        <a:srgbClr val="B16A3B"/>
      </a:accent1>
      <a:accent2>
        <a:srgbClr val="C34D4F"/>
      </a:accent2>
      <a:accent3>
        <a:srgbClr val="B7A248"/>
      </a:accent3>
      <a:accent4>
        <a:srgbClr val="3BB1AF"/>
      </a:accent4>
      <a:accent5>
        <a:srgbClr val="4D94C3"/>
      </a:accent5>
      <a:accent6>
        <a:srgbClr val="4459B5"/>
      </a:accent6>
      <a:hlink>
        <a:srgbClr val="3E89BA"/>
      </a:hlink>
      <a:folHlink>
        <a:srgbClr val="7F7F7F"/>
      </a:folHlink>
    </a:clrScheme>
    <a:fontScheme name="自定义 5">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ketchyVTI">
  <a:themeElements>
    <a:clrScheme name="AnalogousFromRegularSeed_2SEEDS">
      <a:dk1>
        <a:srgbClr val="000000"/>
      </a:dk1>
      <a:lt1>
        <a:srgbClr val="FFFFFF"/>
      </a:lt1>
      <a:dk2>
        <a:srgbClr val="243541"/>
      </a:dk2>
      <a:lt2>
        <a:srgbClr val="E2E6E8"/>
      </a:lt2>
      <a:accent1>
        <a:srgbClr val="B16A3B"/>
      </a:accent1>
      <a:accent2>
        <a:srgbClr val="C34D4F"/>
      </a:accent2>
      <a:accent3>
        <a:srgbClr val="B7A248"/>
      </a:accent3>
      <a:accent4>
        <a:srgbClr val="3BB1AF"/>
      </a:accent4>
      <a:accent5>
        <a:srgbClr val="4D94C3"/>
      </a:accent5>
      <a:accent6>
        <a:srgbClr val="4459B5"/>
      </a:accent6>
      <a:hlink>
        <a:srgbClr val="3E89BA"/>
      </a:hlink>
      <a:folHlink>
        <a:srgbClr val="7F7F7F"/>
      </a:folHlink>
    </a:clrScheme>
    <a:fontScheme name="自定义 5">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632</Words>
  <Application>Microsoft Office PowerPoint</Application>
  <PresentationFormat>宽屏</PresentationFormat>
  <Paragraphs>80</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18</vt:i4>
      </vt:variant>
    </vt:vector>
  </HeadingPairs>
  <TitlesOfParts>
    <vt:vector size="28" baseType="lpstr">
      <vt:lpstr>思源宋体 CN SemiBold</vt:lpstr>
      <vt:lpstr>等线</vt:lpstr>
      <vt:lpstr>Cambria Math</vt:lpstr>
      <vt:lpstr>宋体</vt:lpstr>
      <vt:lpstr>思源宋体 CN</vt:lpstr>
      <vt:lpstr>Arial</vt:lpstr>
      <vt:lpstr>思源宋体 CN Heavy</vt:lpstr>
      <vt:lpstr>SketchyVTI</vt:lpstr>
      <vt:lpstr>1_SketchyVTI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strive_hao@outlook.com</cp:lastModifiedBy>
  <cp:revision>52</cp:revision>
  <dcterms:created xsi:type="dcterms:W3CDTF">2020-06-20T02:26:00Z</dcterms:created>
  <dcterms:modified xsi:type="dcterms:W3CDTF">2021-10-24T05:27:59Z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